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4.xml.rels" ContentType="application/vnd.openxmlformats-package.relationships+xml"/>
  <Override PartName="/ppt/slides/_rels/slide32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5.xml.rels" ContentType="application/vnd.openxmlformats-package.relationships+xml"/>
  <Override PartName="/ppt/slides/_rels/slide22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27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1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</p:sldIdLst>
  <p:sldSz cx="18288000" cy="10287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MX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M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D334655-2761-4519-AB55-D62F4B34DB4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4C3F195B-749D-4292-91E0-9E87921D924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A797C949-0656-4428-94A5-2F3F2BB04CA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002BA20-8213-4F29-9B84-2992EEF563D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D4AE786-BE42-4086-90A3-0B63118F446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MX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M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3830585-7138-4085-A345-10446E575E6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7A1B8552-FAED-421E-9341-88DDFDE5BB9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MX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M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M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1C2D5548-07A0-49E1-ABB9-7E47CDC5E21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3D44B91C-F779-4952-917F-78123E33C9E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MX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BA26E579-9D2B-4356-9A57-51EF4567A7F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7F6BCE40-29F8-44DD-B863-F10057A0A96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es-MX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D0EABB54-476D-4130-B70D-1826E1EF8B31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15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ftr" idx="28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ldNum" idx="29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454F3849-DA94-4045-A50E-51AB90F8D463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30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ftr" idx="3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ldNum" idx="3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14ACB6D7-A612-4AD9-8DCF-95DDC479B399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3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F0F818B5-67ED-49EA-8B93-A8B0B03DFB46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ftr" idx="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B748AC5-F87E-4718-B668-9B37A650D4AF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480" cy="596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ftr" idx="1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0874C12D-0E31-4569-B22B-A14CB3617378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dt" idx="1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482C62DD-7CCD-4477-8663-1718E25F04AB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240" cy="596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240" cy="596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6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7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07397AEC-783D-45C6-BA08-0919769592E6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dt" idx="18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ftr" idx="1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ldNum" idx="2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718F65BC-B470-4197-A4CE-BEBAA73535CF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2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ftr" idx="2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sldNum" idx="2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C85E22B6-C76F-4EA2-AD7A-FE74CA5C5933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dt" idx="24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ftr" idx="25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sldNum" idx="26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9D2366EE-9889-4521-A83C-41296237C595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&lt;número&gt;</a:t>
            </a:fld>
            <a:endParaRPr b="0" lang="es-M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27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MX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MX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MX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s-MX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3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" Target="slide8.xml"/><Relationship Id="rId2" Type="http://schemas.openxmlformats.org/officeDocument/2006/relationships/slide" Target="slide11.xml"/><Relationship Id="rId3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" Target="slide13.xml"/><Relationship Id="rId2" Type="http://schemas.openxmlformats.org/officeDocument/2006/relationships/slide" Target="slide12.xml"/><Relationship Id="rId3" Type="http://schemas.openxmlformats.org/officeDocument/2006/relationships/slide" Target="slide13.xml"/><Relationship Id="rId4" Type="http://schemas.openxmlformats.org/officeDocument/2006/relationships/slide" Target="slide13.xml"/><Relationship Id="rId5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" Target="slide14.xml"/><Relationship Id="rId2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" Target="slide11.xml"/><Relationship Id="rId2" Type="http://schemas.openxmlformats.org/officeDocument/2006/relationships/slide" Target="slide14.xml"/><Relationship Id="rId3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" Target="slide16.xml"/><Relationship Id="rId2" Type="http://schemas.openxmlformats.org/officeDocument/2006/relationships/slide" Target="slide16.xml"/><Relationship Id="rId3" Type="http://schemas.openxmlformats.org/officeDocument/2006/relationships/slide" Target="slide15.xml"/><Relationship Id="rId4" Type="http://schemas.openxmlformats.org/officeDocument/2006/relationships/slide" Target="slide16.xml"/><Relationship Id="rId5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" Target="slide17.xml"/><Relationship Id="rId2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" Target="slide14.xml"/><Relationship Id="rId2" Type="http://schemas.openxmlformats.org/officeDocument/2006/relationships/slide" Target="slide17.xml"/><Relationship Id="rId3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" Target="slide19.xml"/><Relationship Id="rId2" Type="http://schemas.openxmlformats.org/officeDocument/2006/relationships/slide" Target="slide19.xml"/><Relationship Id="rId3" Type="http://schemas.openxmlformats.org/officeDocument/2006/relationships/slide" Target="slide18.xml"/><Relationship Id="rId4" Type="http://schemas.openxmlformats.org/officeDocument/2006/relationships/slide" Target="slide19.xml"/><Relationship Id="rId5" Type="http://schemas.openxmlformats.org/officeDocument/2006/relationships/slideLayout" Target="../slideLayouts/slideLayout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" Target="slide20.xml"/><Relationship Id="rId2" Type="http://schemas.openxmlformats.org/officeDocument/2006/relationships/slideLayout" Target="../slideLayouts/slideLayout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" Target="slide17.xml"/><Relationship Id="rId2" Type="http://schemas.openxmlformats.org/officeDocument/2006/relationships/slide" Target="slide20.xml"/><Relationship Id="rId3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" Target="slide4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4.xml"/><Relationship Id="rId5" Type="http://schemas.openxmlformats.org/officeDocument/2006/relationships/slideLayout" Target="../slideLayouts/slideLayout9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" Target="slide21.xml"/><Relationship Id="rId2" Type="http://schemas.openxmlformats.org/officeDocument/2006/relationships/slide" Target="slide22.xml"/><Relationship Id="rId3" Type="http://schemas.openxmlformats.org/officeDocument/2006/relationships/slide" Target="slide22.xml"/><Relationship Id="rId4" Type="http://schemas.openxmlformats.org/officeDocument/2006/relationships/slide" Target="slide22.xml"/><Relationship Id="rId5" Type="http://schemas.openxmlformats.org/officeDocument/2006/relationships/slideLayout" Target="../slideLayouts/slideLayout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" Target="slide23.xml"/><Relationship Id="rId2" Type="http://schemas.openxmlformats.org/officeDocument/2006/relationships/slideLayout" Target="../slideLayouts/slideLayout9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" Target="slide20.xml"/><Relationship Id="rId2" Type="http://schemas.openxmlformats.org/officeDocument/2006/relationships/slide" Target="slide23.xml"/><Relationship Id="rId3" Type="http://schemas.openxmlformats.org/officeDocument/2006/relationships/slideLayout" Target="../slideLayouts/slideLayout9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" Target="slide25.xml"/><Relationship Id="rId2" Type="http://schemas.openxmlformats.org/officeDocument/2006/relationships/slide" Target="slide24.xml"/><Relationship Id="rId3" Type="http://schemas.openxmlformats.org/officeDocument/2006/relationships/slide" Target="slide25.xml"/><Relationship Id="rId4" Type="http://schemas.openxmlformats.org/officeDocument/2006/relationships/slide" Target="slide25.xml"/><Relationship Id="rId5" Type="http://schemas.openxmlformats.org/officeDocument/2006/relationships/slideLayout" Target="../slideLayouts/slideLayout9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" Target="slide26.xml"/><Relationship Id="rId2" Type="http://schemas.openxmlformats.org/officeDocument/2006/relationships/slideLayout" Target="../slideLayouts/slideLayout9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" Target="slide23.xml"/><Relationship Id="rId2" Type="http://schemas.openxmlformats.org/officeDocument/2006/relationships/slide" Target="slide26.xml"/><Relationship Id="rId3" Type="http://schemas.openxmlformats.org/officeDocument/2006/relationships/slideLayout" Target="../slideLayouts/slideLayout9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" Target="slide28.xml"/><Relationship Id="rId2" Type="http://schemas.openxmlformats.org/officeDocument/2006/relationships/slide" Target="slide28.xml"/><Relationship Id="rId3" Type="http://schemas.openxmlformats.org/officeDocument/2006/relationships/slide" Target="slide28.xml"/><Relationship Id="rId4" Type="http://schemas.openxmlformats.org/officeDocument/2006/relationships/slide" Target="slide27.xml"/><Relationship Id="rId5" Type="http://schemas.openxmlformats.org/officeDocument/2006/relationships/slideLayout" Target="../slideLayouts/slideLayout9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" Target="slide29.xml"/><Relationship Id="rId2" Type="http://schemas.openxmlformats.org/officeDocument/2006/relationships/slideLayout" Target="../slideLayouts/slideLayout9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" Target="slide26.xml"/><Relationship Id="rId2" Type="http://schemas.openxmlformats.org/officeDocument/2006/relationships/slide" Target="slide29.xml"/><Relationship Id="rId3" Type="http://schemas.openxmlformats.org/officeDocument/2006/relationships/slideLayout" Target="../slideLayouts/slideLayout9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" Target="slide31.xml"/><Relationship Id="rId2" Type="http://schemas.openxmlformats.org/officeDocument/2006/relationships/slide" Target="slide31.xml"/><Relationship Id="rId3" Type="http://schemas.openxmlformats.org/officeDocument/2006/relationships/slide" Target="slide30.xml"/><Relationship Id="rId4" Type="http://schemas.openxmlformats.org/officeDocument/2006/relationships/slide" Target="slide31.xml"/><Relationship Id="rId5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" Target="slide5.xml"/><Relationship Id="rId2" Type="http://schemas.openxmlformats.org/officeDocument/2006/relationships/slideLayout" Target="../slideLayouts/slideLayout9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" Target="slide32.xml"/><Relationship Id="rId2" Type="http://schemas.openxmlformats.org/officeDocument/2006/relationships/slideLayout" Target="../slideLayouts/slideLayout9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" Target="slide29.xml"/><Relationship Id="rId2" Type="http://schemas.openxmlformats.org/officeDocument/2006/relationships/slide" Target="slide32.xml"/><Relationship Id="rId3" Type="http://schemas.openxmlformats.org/officeDocument/2006/relationships/slideLayout" Target="../slideLayouts/slideLayout9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5.xml"/><Relationship Id="rId3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" Target="slide7.xml"/><Relationship Id="rId2" Type="http://schemas.openxmlformats.org/officeDocument/2006/relationships/slide" Target="slide7.xml"/><Relationship Id="rId3" Type="http://schemas.openxmlformats.org/officeDocument/2006/relationships/slide" Target="slide6.xml"/><Relationship Id="rId4" Type="http://schemas.openxmlformats.org/officeDocument/2006/relationships/slide" Target="slide7.xml"/><Relationship Id="rId5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" Target="slide8.xml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" Target="slide5.xml"/><Relationship Id="rId2" Type="http://schemas.openxmlformats.org/officeDocument/2006/relationships/slide" Target="slide8.xml"/><Relationship Id="rId3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" Target="slide10.xml"/><Relationship Id="rId2" Type="http://schemas.openxmlformats.org/officeDocument/2006/relationships/slide" Target="slide10.xml"/><Relationship Id="rId3" Type="http://schemas.openxmlformats.org/officeDocument/2006/relationships/slide" Target="slide9.xml"/><Relationship Id="rId4" Type="http://schemas.openxmlformats.org/officeDocument/2006/relationships/slide" Target="slide10.xml"/><Relationship Id="rId5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" Target="slide11.xml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11"/>
          <p:cNvSpPr/>
          <p:nvPr/>
        </p:nvSpPr>
        <p:spPr>
          <a:xfrm>
            <a:off x="0" y="0"/>
            <a:ext cx="18287280" cy="109656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CUESTIONARIO INTERACTIVO  —  NOM-004-SSA3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Shape12"/>
          <p:cNvSpPr/>
          <p:nvPr/>
        </p:nvSpPr>
        <p:spPr>
          <a:xfrm>
            <a:off x="457200" y="1280160"/>
            <a:ext cx="17372880" cy="60876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88aacc"/>
                </a:solidFill>
                <a:latin typeface="Calibri"/>
              </a:rPr>
              <a:t>Derecho Humano a la Protección de la Salud y Expediente Clínico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Shape13"/>
          <p:cNvSpPr/>
          <p:nvPr/>
        </p:nvSpPr>
        <p:spPr>
          <a:xfrm>
            <a:off x="914400" y="2133720"/>
            <a:ext cx="16458480" cy="6399360"/>
          </a:xfrm>
          <a:prstGeom prst="rect">
            <a:avLst/>
          </a:prstGeom>
          <a:solidFill>
            <a:srgbClr val="1f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Cómo usar este cuestionario: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  • </a:t>
            </a: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10 preguntas de opción múltiple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  • </a:t>
            </a: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Haz clic en la respuesta que consideres correcta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  • </a:t>
            </a: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Recibirás retroalimentación inmediata con la explicación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  • </a:t>
            </a: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Puedes volver a intentar las preguntas incorrectas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ddeeff"/>
                </a:solidFill>
                <a:latin typeface="Calibri"/>
                <a:ea typeface="Noto Sans CJK SC"/>
              </a:rPr>
              <a:t>  • </a:t>
            </a:r>
            <a:r>
              <a:rPr b="0" lang="es-MX" sz="2000" spc="-1" strike="noStrike">
                <a:solidFill>
                  <a:srgbClr val="ddeeff"/>
                </a:solidFill>
                <a:latin typeface="Calibri"/>
                <a:ea typeface="Noto Sans CJK SC"/>
              </a:rPr>
              <a:t>Haz clic en Presentación </a:t>
            </a: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→ dar Comenzar → para avanzar a la siguiente pregunta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Shape14">
            <a:hlinkClick r:id="rId1" action="ppaction://hlinksldjump"/>
          </p:cNvPr>
          <p:cNvSpPr/>
          <p:nvPr/>
        </p:nvSpPr>
        <p:spPr>
          <a:xfrm>
            <a:off x="7315200" y="8838000"/>
            <a:ext cx="3656880" cy="9136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Comenzar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53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3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Shape54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NOM-004 identifica que frecuentemente los médicos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internos de pregrado y médicos residentes son expuestos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 actividades de integración del expediente clínico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SIN asesoría ni supervisión del personal de base.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Esto genera inconsistencias y omisiones sistemáticas.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Shape55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" name="Shape56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57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4 DE 10  —  NOM-004-SSA3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Shape58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¿Qué omitió el Facultativo 2 al evaluar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y dar de alta a la paciente del caso clínico?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" name="Shape59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" name="Shape60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No solicitó los estudios de laboratorio básicos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" name="Shape61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Desestimó signos de alarma y no consideró el diagnóstico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diferencial de apendicitis aguda (psoas positivo)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Shape62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No registró el nombre completo de la paciente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en el expediente clínico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Shape63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No informó a los familiares del diagnóstico de SII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64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4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Shape65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Facultativo 2 desestimó: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Signos clínicos de alarma (psoas positivo)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diagnóstico diferencial de apendicitis aguda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Incorporar perspectiva de género en la evaluación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Antecedentes heredofamiliares y personales completos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Incumplió los artículos 6, 32, 33 y 51 de la LGS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y las disposiciones de la NOM regulatoria.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Shape66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67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4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Shape68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Facultativo 2 desestimó: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Signos clínicos de alarma (psoas positivo)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diagnóstico diferencial de apendicitis aguda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Incorporar perspectiva de género en la evaluación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Antecedentes heredofamiliares y personales completos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Incumplió los artículos 6, 32, 33 y 51 de la LGS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y las disposiciones de la NOM regulatoria.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" name="Shape69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9" name="Shape70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71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5 DE 10  —  NOM-004-SSA3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1" name="Shape72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¿Qué consecuencia puede generar una inadecuada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integración del expediente clínico?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2" name="Shape73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Shape74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Solo una observación interna sin consecuencias formales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Shape75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Exclusivamente una amonestación verbal del jefe de área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Shape76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Responsabilidad administrativa, civil y/o penal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del personal de salud involucrado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Shape77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Únicamente la obligación de rehacerlo correctamente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78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5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Shape79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Una inadecuada integración del expediente puede derivar en: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Responsabilidad ADMINISTRATIVA (sanciones laborales)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Responsabilidad CIVIL (indemnizaciones al paciente)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Responsabilidad PENAL (procesos judiciales)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expediente clínico es un documento jurídico de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primer orden — su correcta integración protege tanto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al paciente como al personal de salud.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9" name="Shape80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81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5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1" name="Shape82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Una inadecuada integración del expediente puede originar: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Responsabilidad ADMINISTRATIVA (sanciones laborales)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Responsabilidad CIVIL (indemnizaciones al paciente)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Responsabilidad PENAL (procesos judiciales)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expediente clínico es un documento jurídico de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primer orden — su correcta integración protege tanto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al paciente como al personal de salud.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2" name="Shape83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3" name="Shape84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85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6 DE 10  —  NOM-004-SSA3  ★ Avanzado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Shape86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Según el CDESC-ONU, ¿cuál componente del derecho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a la salud exige servicios culturalmente apropiados,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respetuosos de la ética y de la confidencialidad?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6" name="Shape87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Shape88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Disponibilidad — suficiencia de establecimientos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8" name="Shape89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Accesibilidad — física, económica e informativa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9" name="Shape90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Aceptabilidad — ética, género y confidencialidad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Shape91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Calidad — personal capacitado y medicamentos aprobados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92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6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2" name="Shape93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ACEPTABILIDAD exige que los servicios sean: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Respetuosos de la ética médica y la deontología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Culturalmente apropiados (sensibles al contexto)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Sensibles al género e identidad del paciente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Garantes de la confidencialidad médico-paciente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Se diferencia de la disponibilidad (cantidad)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y la accesibilidad (alcance físico-económico).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Shape94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95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6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Shape96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ACEPTABILIDAD exige que los servicios sean: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Respetuosos de la ética médica y la deontología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Culturalmente apropiados (sensibles al contexto)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Sensibles al género e identidad del paciente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Garantes de la confidencialidad médico-paciente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Se diferencia de la disponibilidad (cantidad)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y la accesibilidad (alcance físico-económico).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6" name="Shape97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Shape98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15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1 DE 10  —  NOM-004-SSA3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Shape16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¿En qué artículo de la Constitución Política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se reconoce el derecho a la protección de la salud?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" name="Shape17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Shape18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Artículo 1° — Principios de no discriminación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" name="Shape19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Artículo 4°, párrafo cuarto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Shape20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Artículo 27° — Propiedad de la nación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Shape21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Artículo 123° — Derechos laborales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99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7 DE 10  —  NOM-004-SSA3  ★ Avanzado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Shape100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¿Qué elementos son INDISPENSABLES en toda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nota médica para que tenga validez jurídica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según la NOM-004-SSA3-2012?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Shape101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1" name="Shape102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Fecha, hora, nombre completo y firma del médico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que la elabora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2" name="Shape103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Diagnóstico con código CIE-10 y número de afiliación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3" name="Shape104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Nombre del hospital, turno y especialidad del médico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4" name="Shape105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Número de cédula profesional y certificación vigente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106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7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Shape107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NOM-004-SSA3-2012 establece que toda nota debe contener,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como mínimo: FECHA Y HORA de elaboración,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NOMBRE COMPLETO del médico y su FIRMA.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Sin estos elementos, la nota carece de validez jurídica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y puede presumirse omisión, alteración o falsedad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del documento ante cualquier instancia legal.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7" name="Shape108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109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7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9" name="Shape110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NOM-004-SSA3-2012 establece que toda nota debe contener,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como mínimo: FECHA Y HORA de elaboración,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NOMBRE COMPLETO del médico y su FIRMA.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Sin estos elementos, la nota carece de validez jurídica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y puede presumirse omisión, alteración o falsedad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del documento ante cualquier instancia legal.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0" name="Shape111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Shape112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113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8 DE 10  —  NOM-004-SSA3  ★ Avanzado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3" name="Shape114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¿En cuál situación la NOM-004-SSA3-2012 EXIGE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carta de consentimiento informado con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firma del paciente o tutor?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Shape115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5" name="Shape116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Consulta de control de enfermedad crónica en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primera visita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Shape117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Todo procedimiento quirúrgico, diagnóstico invasivo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o tratamiento con riesgo significativo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Shape118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Toma de muestras de laboratorio de rutina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8" name="Shape119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Receta médica de medicamento controlado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120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8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0" name="Shape121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NOM-004 exige consentimiento informado escrito para: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Cualquier procedimiento quirúrgico (electivo o urgente)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Diagnósticos invasivos con riesgo significativo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Tratamientos con efectos adversos relevantes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Investigación clínica en seres humanos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Donación de órganos y tejidos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ausencia de este documento puede constituir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una falta grave ante la CONAMED.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1" name="Shape122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123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8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Shape124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NOM-004 exige consentimiento informado escrito para: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Cualquier procedimiento quirúrgico (electivo o urgente)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Diagnósticos invasivos con riesgo significativo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Tratamientos con efectos adversos relevantes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Investigación clínica en seres humanos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Donación de órganos y tejidos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ausencia de este documento puede constituir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una falta grave ante la CONAMED.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4" name="Shape125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Shape126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127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9 DE 10  —  NOM-004-SSA3  ★ Avanzado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Shape128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¿Qué artículos de la Ley General de Salud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incumplió el Facultativo 2 al desestimar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el psoas positivo y dar de alta a la paciente?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8" name="Shape129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9" name="Shape130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Arts. 4° y 5° LGS — Definición del sistema de salud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0" name="Shape131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Arts. 77 y 78 LGS — Establecimientos públicos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1" name="Shape132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Arts. 100 y 101 LGS — Investigación en salud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Shape133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Arts. 6°, 32°, 33° y 51° LGS — Protección a la salud,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práctica adecuada y dignidad del paciente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134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9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4" name="Shape135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Facultativo 2 incumplió: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Art. 6° LGS — Derecho humano a la protección de la salud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Art. 32° LGS — La práctica médica debe ser adecuada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Art. 33° LGS — Obligación de diagnóstico oportuno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Art. 51° LGS — Derecho a trato digno y atención de calidad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Estos artículos se articulan con los numerales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aplicables de la NOM-004-SSA3-2012.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5" name="Shape136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137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9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7" name="Shape138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Facultativo 2 incumplió: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Art. 6° LGS — Derecho humano a la protección de la salud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Art. 32° LGS — La práctica médica debe ser adecuada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Art. 33° LGS — Obligación de diagnóstico oportuno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• </a:t>
            </a: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Art. 51° LGS — Derecho a trato digno y atención de calidad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Estos artículos se articulan con los numerales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aplicables de la NOM-004-SSA3-2012.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8" name="Shape139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9" name="Shape140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141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10 DE 10  —  NOM-004-SSA3  ★ Avanzado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1" name="Shape142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¿Cuál es la función probatoria del expediente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clínico INCOMPLETO ante la CONAMED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o una autoridad judicial?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2" name="Shape143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3" name="Shape144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Determina automáticamente la condena penal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del médico tratante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4" name="Shape145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Solo sirve para calcular el monto de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la indemnización civil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5" name="Shape146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Opera como presunción de mala práctica: sin registro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se presume que la atención no fue diligente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6" name="Shape147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Únicamente inicia sanciones administrativas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internas del hospital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22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1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" name="Shape23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Artículo 4°, párrafo cuarto de la CPEUM establece: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"Toda persona tiene derecho a la protección de la salud".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Es la base constitucional que fundamenta la NOM-004 y todo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sistema de protección a la salud en México.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Shape24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148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10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8" name="Shape149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expediente incompleto activa la presunción iuris tantum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de negligencia médica: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"Lo que no está escrito, no fue hecho."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Ante la CONAMED o un tribunal, la carga de la prueba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se invierte: el médico debe demostrar que SÍ actuó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con diligencia — lo cual es imposible sin registros.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Por eso el expediente protege tanto al paciente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como al personal de salud.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Shape150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151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10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1" name="Shape152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expediente incompleto activa la presunción iuris tantum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de negligencia médica: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"Lo que no está escrito, no fue hecho."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Ante la CONAMED o un tribunal, la carga de la prueba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se invierte: el médico debe demostrar que SÍ actuó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con diligencia — lo cual es imposible sin registros.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Por eso el expediente protege tanto al paciente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como al personal de salud.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2" name="Shape153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3" name="Shape154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155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CUESTIONARIO COMPLETADO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5" name="Shape156"/>
          <p:cNvSpPr/>
          <p:nvPr/>
        </p:nvSpPr>
        <p:spPr>
          <a:xfrm>
            <a:off x="914400" y="1500120"/>
            <a:ext cx="16458480" cy="299916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800" spc="-1" strike="noStrike">
                <a:solidFill>
                  <a:srgbClr val="ffffff"/>
                </a:solidFill>
                <a:latin typeface="Calibri"/>
              </a:rPr>
              <a:t>¡Felicidades!</a:t>
            </a:r>
            <a:endParaRPr b="0" lang="es-MX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b="0" lang="es-MX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1" lang="es-MX" sz="2800" spc="-1" strike="noStrike">
                <a:solidFill>
                  <a:srgbClr val="ffffff"/>
                </a:solidFill>
                <a:latin typeface="Calibri"/>
              </a:rPr>
              <a:t>Has completado las 10 preguntas</a:t>
            </a:r>
            <a:endParaRPr b="0" lang="es-MX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1" lang="es-MX" sz="2800" spc="-1" strike="noStrike">
                <a:solidFill>
                  <a:srgbClr val="ffffff"/>
                </a:solidFill>
                <a:latin typeface="Calibri"/>
              </a:rPr>
              <a:t>del cuestionario interactivo NOM-004-SSA3.</a:t>
            </a:r>
            <a:endParaRPr b="0" lang="es-MX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6" name="Shape157"/>
          <p:cNvSpPr/>
          <p:nvPr/>
        </p:nvSpPr>
        <p:spPr>
          <a:xfrm>
            <a:off x="914400" y="4799880"/>
            <a:ext cx="16458480" cy="2499120"/>
          </a:xfrm>
          <a:prstGeom prst="rect">
            <a:avLst/>
          </a:prstGeom>
          <a:solidFill>
            <a:srgbClr val="1f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Recuerda: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El expediente clínico es un documento jurídico de primer orden.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ddeeff"/>
                </a:solidFill>
                <a:latin typeface="Calibri"/>
              </a:rPr>
              <a:t>Su correcta integración protege al paciente y al personal de salud.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7" name="Shape158"/>
          <p:cNvSpPr/>
          <p:nvPr/>
        </p:nvSpPr>
        <p:spPr>
          <a:xfrm>
            <a:off x="0" y="9677520"/>
            <a:ext cx="18287280" cy="608760"/>
          </a:xfrm>
          <a:prstGeom prst="rect">
            <a:avLst/>
          </a:prstGeom>
          <a:solidFill>
            <a:srgbClr val="0d1a2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1400" spc="-1" strike="noStrike">
                <a:solidFill>
                  <a:srgbClr val="6699bb"/>
                </a:solidFill>
                <a:latin typeface="Calibri"/>
              </a:rPr>
              <a:t>CECAMED Guanajuato  |  www.cecamed.guanajuato.gob.mx</a:t>
            </a:r>
            <a:endParaRPr b="0" lang="es-MX" sz="1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25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1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Shape26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Artículo 4°, párrafo cuarto de la CPEUM establece: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"Toda persona tiene derecho a la protección de la salud".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Es la base constitucional que fundamenta la NOM-004 y todo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el sistema de protección a la salud en México.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" name="Shape27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Shape28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29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2 DE 10  —  NOM-004-SSA3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" name="Shape30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¿A quién aplica de manera obligatoria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la NOM-004-SSA3-2012?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Shape31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Shape32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Solo a hospitales del sector público (IMSS, ISSSTE)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Shape33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Únicamente a médicos especialistas certificados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" name="Shape34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A todo el personal de salud y establecimientos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de todos los sectores: público, social y privado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Shape35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Solo a clínicas privadas de alta especialidad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36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2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Shape37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Según la VISIÓN DE LA NOM: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"Es de observancia obligatoria para el personal del área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de la salud y los establecimientos prestadores de servicios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de atención médica de los sectores público, social y privado,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incluidos los consultorios."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Shape38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39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c0392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✗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INCORRECTO  —  Pregunta 2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Shape40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Según la VISIÓN DE LA NOM: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"Es de observancia obligatoria para el personal del área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de la salud y los establecimientos prestadores de servicios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de atención médica de los sectores público, social y privado,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incluidos los consultorios."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Shape41">
            <a:hlinkClick r:id="rId1" action="ppaction://hlinksldjump"/>
          </p:cNvPr>
          <p:cNvSpPr/>
          <p:nvPr/>
        </p:nvSpPr>
        <p:spPr>
          <a:xfrm>
            <a:off x="2286000" y="8961120"/>
            <a:ext cx="5485680" cy="91188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← </a:t>
            </a:r>
            <a:r>
              <a:rPr b="1" lang="es-MX" sz="2200" spc="-1" strike="noStrike">
                <a:solidFill>
                  <a:srgbClr val="ffffff"/>
                </a:solidFill>
                <a:latin typeface="Calibri"/>
              </a:rPr>
              <a:t>Volver a intentar</a:t>
            </a:r>
            <a:endParaRPr b="0" lang="es-MX" sz="2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Shape42">
            <a:hlinkClick r:id="rId2" action="ppaction://hlinksldjump"/>
          </p:cNvPr>
          <p:cNvSpPr/>
          <p:nvPr/>
        </p:nvSpPr>
        <p:spPr>
          <a:xfrm>
            <a:off x="1348812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43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f49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PREGUNTA 3 DE 10  —  NOM-004-SSA3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3" name="Shape44"/>
          <p:cNvSpPr/>
          <p:nvPr/>
        </p:nvSpPr>
        <p:spPr>
          <a:xfrm>
            <a:off x="731520" y="1097280"/>
            <a:ext cx="16824240" cy="159912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¿Cuál es una omisión sistemática identificada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s-MX" sz="3000" spc="-1" strike="noStrike">
                <a:solidFill>
                  <a:srgbClr val="ffffff"/>
                </a:solidFill>
                <a:latin typeface="Calibri"/>
              </a:rPr>
              <a:t>en la integración del expediente clínico?</a:t>
            </a:r>
            <a:endParaRPr b="0" lang="es-MX" sz="3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4" name="Shape45"/>
          <p:cNvSpPr/>
          <p:nvPr/>
        </p:nvSpPr>
        <p:spPr>
          <a:xfrm>
            <a:off x="731520" y="3383280"/>
            <a:ext cx="16824240" cy="33264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b="0" lang="es-MX" sz="1600" spc="-1" strike="noStrike">
                <a:solidFill>
                  <a:srgbClr val="88aacc"/>
                </a:solidFill>
                <a:latin typeface="Calibri"/>
              </a:rPr>
              <a:t>Selecciona la opción correcta:</a:t>
            </a:r>
            <a:endParaRPr b="0" lang="es-MX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Shape46">
            <a:hlinkClick r:id="rId1" action="ppaction://hlinksldjump"/>
          </p:cNvPr>
          <p:cNvSpPr/>
          <p:nvPr/>
        </p:nvSpPr>
        <p:spPr>
          <a:xfrm>
            <a:off x="45720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A)  No incluir el nombre del hospital en la portada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Shape47">
            <a:hlinkClick r:id="rId2" action="ppaction://hlinksldjump"/>
          </p:cNvPr>
          <p:cNvSpPr/>
          <p:nvPr/>
        </p:nvSpPr>
        <p:spPr>
          <a:xfrm>
            <a:off x="9418320" y="393192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B)  Usar abreviaturas en el diagnóstico final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Shape48">
            <a:hlinkClick r:id="rId3" action="ppaction://hlinksldjump"/>
          </p:cNvPr>
          <p:cNvSpPr/>
          <p:nvPr/>
        </p:nvSpPr>
        <p:spPr>
          <a:xfrm>
            <a:off x="45720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C)  Médicos residentes realizan actividades del expediente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     </a:t>
            </a: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sin asesoría ni supervisión del personal de base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Shape49">
            <a:hlinkClick r:id="rId4" action="ppaction://hlinksldjump"/>
          </p:cNvPr>
          <p:cNvSpPr/>
          <p:nvPr/>
        </p:nvSpPr>
        <p:spPr>
          <a:xfrm>
            <a:off x="9418320" y="6858000"/>
            <a:ext cx="8409960" cy="2557800"/>
          </a:xfrm>
          <a:prstGeom prst="rect">
            <a:avLst/>
          </a:prstGeom>
          <a:solidFill>
            <a:srgbClr val="2980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0" lang="es-MX" sz="2000" spc="-1" strike="noStrike">
                <a:solidFill>
                  <a:srgbClr val="ffffff"/>
                </a:solidFill>
                <a:latin typeface="Calibri"/>
              </a:rPr>
              <a:t>D)  No registrar el número de cédula del médico</a:t>
            </a:r>
            <a:endParaRPr b="0" lang="es-MX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a25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50"/>
          <p:cNvSpPr/>
          <p:nvPr/>
        </p:nvSpPr>
        <p:spPr>
          <a:xfrm>
            <a:off x="0" y="0"/>
            <a:ext cx="18287280" cy="911880"/>
          </a:xfrm>
          <a:prstGeom prst="rect">
            <a:avLst/>
          </a:prstGeom>
          <a:solidFill>
            <a:srgbClr val="1e8b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✓   </a:t>
            </a:r>
            <a:r>
              <a:rPr b="1" lang="es-MX" sz="1800" spc="-1" strike="noStrike">
                <a:solidFill>
                  <a:srgbClr val="ffffff"/>
                </a:solidFill>
                <a:latin typeface="Calibri"/>
              </a:rPr>
              <a:t>CORRECTO  —  Pregunta 3 de 10</a:t>
            </a:r>
            <a:endParaRPr b="0" lang="es-M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Shape51"/>
          <p:cNvSpPr/>
          <p:nvPr/>
        </p:nvSpPr>
        <p:spPr>
          <a:xfrm>
            <a:off x="914400" y="1188720"/>
            <a:ext cx="16458480" cy="7199280"/>
          </a:xfrm>
          <a:prstGeom prst="rect">
            <a:avLst/>
          </a:prstGeom>
          <a:solidFill>
            <a:srgbClr val="1a25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La NOM-004 identifica que frecuentemente los médicos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internos de pregrado y médicos residentes son expuestos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a actividades de integración del expediente clínico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SIN asesoría ni supervisión del personal de base.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Calibri"/>
              </a:rPr>
              <a:t>Esto genera inconsistencias y omisiones sistemáticas.</a:t>
            </a:r>
            <a:endParaRPr b="0" lang="es-MX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Shape52">
            <a:hlinkClick r:id="rId1" action="ppaction://hlinksldjump"/>
          </p:cNvPr>
          <p:cNvSpPr/>
          <p:nvPr/>
        </p:nvSpPr>
        <p:spPr>
          <a:xfrm>
            <a:off x="7315200" y="8961120"/>
            <a:ext cx="3656880" cy="911880"/>
          </a:xfrm>
          <a:prstGeom prst="rect">
            <a:avLst/>
          </a:prstGeom>
          <a:solidFill>
            <a:srgbClr val="f39c1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b="1" lang="es-MX" sz="2200" spc="-1" strike="noStrike">
                <a:solidFill>
                  <a:srgbClr val="1a1a1a"/>
                </a:solidFill>
                <a:latin typeface="Calibri"/>
              </a:rPr>
              <a:t>Continuar  →</a:t>
            </a:r>
            <a:endParaRPr b="0" lang="es-MX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LibreOffice/24.2.7.2$Linux_X86_64 LibreOffice_project/420$Build-2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es-MX</dc:language>
  <cp:lastModifiedBy/>
  <dcterms:modified xsi:type="dcterms:W3CDTF">2026-06-22T14:43:39Z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